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1" r:id="rId6"/>
    <p:sldId id="263" r:id="rId7"/>
    <p:sldId id="269" r:id="rId8"/>
    <p:sldId id="259" r:id="rId9"/>
    <p:sldId id="260" r:id="rId10"/>
    <p:sldId id="264" r:id="rId11"/>
    <p:sldId id="265" r:id="rId12"/>
    <p:sldId id="266" r:id="rId13"/>
    <p:sldId id="267" r:id="rId14"/>
    <p:sldId id="268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9333" autoAdjust="0"/>
  </p:normalViewPr>
  <p:slideViewPr>
    <p:cSldViewPr>
      <p:cViewPr varScale="1">
        <p:scale>
          <a:sx n="82" d="100"/>
          <a:sy n="82" d="100"/>
        </p:scale>
        <p:origin x="-12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543080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981200" y="762000"/>
            <a:ext cx="7162800" cy="48320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Below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Организация школьного</a:t>
            </a:r>
          </a:p>
          <a:p>
            <a:pPr algn="ctr"/>
            <a:r>
              <a:rPr lang="ru-RU" sz="4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</a:t>
            </a:r>
            <a:r>
              <a:rPr lang="ru-RU" sz="4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амоуправления</a:t>
            </a:r>
          </a:p>
          <a:p>
            <a:pPr algn="ctr"/>
            <a:r>
              <a:rPr lang="ru-RU" sz="44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4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МБОУ «</a:t>
            </a:r>
            <a:r>
              <a:rPr lang="ru-RU" sz="4400" b="1" i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Чуракаевской</a:t>
            </a:r>
            <a:r>
              <a:rPr lang="ru-RU" sz="44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ООШ»</a:t>
            </a:r>
          </a:p>
          <a:p>
            <a:pPr algn="ctr"/>
            <a:r>
              <a:rPr lang="ru-RU" sz="4400" b="1" i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Актанышского</a:t>
            </a:r>
            <a:r>
              <a:rPr lang="ru-RU" sz="4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муниципального района</a:t>
            </a:r>
          </a:p>
          <a:p>
            <a:pPr algn="ctr"/>
            <a:r>
              <a:rPr lang="ru-RU" sz="44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Республики Татарстан</a:t>
            </a:r>
            <a:endParaRPr lang="ru-RU" sz="44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543080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86000" y="2274838"/>
            <a:ext cx="2743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ПРОВЕДЕНИЕ КТД,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ОРГАНИЗАЦИЯ ОБЩЕШКОЛЬНЫХ ПРАЗДНИКОВ И ВЕЧЕРОВ.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ОРГАНИЗАЦИЯ И ОФОРМЛЕНИЕ КОНКУРСОВ, ВЕЧЕРОВ.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ПРИМАЕТ ЗАЯВКИ И ПОЖЕЛАНИЯ КЛАССОВ,ОТДЕЛЬНЫХ УЧАЩИХСЯ О МЕРОПРИЯТИЯХ.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24000" y="228600"/>
            <a:ext cx="7620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Ответственный за культурно-просветительскую работу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62200" y="1143000"/>
            <a:ext cx="658404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Мустафина </a:t>
            </a:r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Гульназ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OifjbHN8ub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2133600"/>
            <a:ext cx="3124200" cy="4267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543080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33600" y="228600"/>
            <a:ext cx="6477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Ответственный за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спортивно-оздоровительную работу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1600200"/>
            <a:ext cx="610276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Насртдинов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Айгиз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00400" y="2971800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400" b="1" i="1" dirty="0" smtClean="0">
                <a:solidFill>
                  <a:srgbClr val="7030A0"/>
                </a:solidFill>
              </a:rPr>
              <a:t>ОРГАНИЗАЦИЯ И ПРОВЕДЕНИЕ СПОРТИВНЫХ МЕРОПРИЯТИЙ, СПАРТАКИАДЫ ЗДОРОВЬЯ, СПОРТИВНЫХ ПРАЗДНИКОВ, ИГР.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i="1" dirty="0" smtClean="0">
              <a:solidFill>
                <a:srgbClr val="7030A0"/>
              </a:solidFill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400" b="1" i="1" dirty="0" smtClean="0">
                <a:solidFill>
                  <a:srgbClr val="7030A0"/>
                </a:solidFill>
              </a:rPr>
              <a:t>ВОВЛЕЧЕНИЕ УЧАЩИХСЯ В СПОРТИВНЫЕ СЕКЦИИ И КРУЖКИ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543080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362200" y="152400"/>
            <a:ext cx="6324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Ответственный за 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тимуровскую работу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57600" y="1600200"/>
            <a:ext cx="392197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Ханов Динар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81400" y="2819400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ШЕФСКАЯ ПОМОЩЬ В ЗОНЕ ДЕТСКОГО ДЕЙСТВИЯ(ЗДД).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ПОМОЩЬ ВЕТЕРАНАМ.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ОРГАНИЗАЦИЯ И ПРОВЕДЕНИЕ МИТИНГОВ, БЛАГОТВОРИТЕЛЬНЫХ АКЦИЙ.</a:t>
            </a:r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543080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57400" y="2362200"/>
            <a:ext cx="3048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УЧАСТИЕ В ОРГАНИЗАЦИИ И ПРОВЕДЕНИИ МЕРОПРИЯТИЙ В НАЧАЛЬНОЙ ШКОЛЕ.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ВНЕУРОЧНОЕ ВЗАИМОДЕЙСТВИЕ С МЛАДШИМИ ШКОЛЬНИКАМИ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95600" y="0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Сектор Вожатый</a:t>
            </a:r>
            <a:endParaRPr lang="ru-RU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43200" y="1447800"/>
            <a:ext cx="51001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Галимов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Ильяс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DSC_246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0" y="2514600"/>
            <a:ext cx="3124200" cy="3962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543080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124200" y="685800"/>
            <a:ext cx="25146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ПРАЗДНИК ОСЕНИ</a:t>
            </a:r>
          </a:p>
          <a:p>
            <a:pPr marL="285750" indent="-285750">
              <a:buFont typeface="Arial" charset="0"/>
              <a:buChar char="•"/>
            </a:pP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ДЕНЬ УЧИТЕЛЯ</a:t>
            </a:r>
          </a:p>
          <a:p>
            <a:pPr marL="285750" indent="-285750">
              <a:buFont typeface="Arial" charset="0"/>
              <a:buChar char="•"/>
            </a:pP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ДЕНЬ МАТЕРИ</a:t>
            </a:r>
          </a:p>
          <a:p>
            <a:pPr marL="285750" indent="-285750">
              <a:buFont typeface="Arial" charset="0"/>
              <a:buChar char="•"/>
            </a:pP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СЛЕТЫ ДЕТСКИХ ОРГАНИЗАЦИЙ РАЙОНА</a:t>
            </a:r>
          </a:p>
          <a:p>
            <a:pPr marL="285750" indent="-285750">
              <a:buFont typeface="Arial" charset="0"/>
              <a:buChar char="•"/>
            </a:pP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НОВЫЙ ГОД</a:t>
            </a:r>
          </a:p>
          <a:p>
            <a:pPr marL="285750" indent="-285750">
              <a:buFont typeface="Arial" charset="0"/>
              <a:buChar char="•"/>
            </a:pP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МЕСЯЧНИК «СЛУЖУ ОТЕЧЕСТВУ»</a:t>
            </a:r>
          </a:p>
          <a:p>
            <a:pPr marL="285750" indent="-285750">
              <a:buFont typeface="Arial" charset="0"/>
              <a:buChar char="•"/>
            </a:pP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НЕДЕЛЯ «ШКОЛЬНАЯ ВЕСНА»</a:t>
            </a:r>
          </a:p>
          <a:p>
            <a:pPr marL="285750" indent="-285750">
              <a:buFont typeface="Arial" charset="0"/>
              <a:buChar char="•"/>
            </a:pP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ВАХТА ПАМЯТИ</a:t>
            </a:r>
          </a:p>
          <a:p>
            <a:pPr marL="285750" indent="-285750">
              <a:buFont typeface="Arial" charset="0"/>
              <a:buChar char="•"/>
            </a:pP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ПОСЛЕДНИЙ ЗВОНОК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38400" y="152400"/>
            <a:ext cx="60832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Традиционные дела ШКОЛЫ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43593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0" y="5410200"/>
            <a:ext cx="2895600" cy="1447800"/>
          </a:xfrm>
          <a:prstGeom prst="rect">
            <a:avLst/>
          </a:prstGeom>
        </p:spPr>
      </p:pic>
      <p:pic>
        <p:nvPicPr>
          <p:cNvPr id="9" name="Рисунок 8" descr="44099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419600"/>
            <a:ext cx="2514600" cy="1524000"/>
          </a:xfrm>
          <a:prstGeom prst="rect">
            <a:avLst/>
          </a:prstGeom>
        </p:spPr>
      </p:pic>
      <p:pic>
        <p:nvPicPr>
          <p:cNvPr id="10" name="Рисунок 9" descr="465709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4600" y="4648200"/>
            <a:ext cx="2438400" cy="1524000"/>
          </a:xfrm>
          <a:prstGeom prst="rect">
            <a:avLst/>
          </a:prstGeom>
        </p:spPr>
      </p:pic>
      <p:pic>
        <p:nvPicPr>
          <p:cNvPr id="11" name="Рисунок 10" descr="465714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0200" y="2590800"/>
            <a:ext cx="2993459" cy="1976837"/>
          </a:xfrm>
          <a:prstGeom prst="rect">
            <a:avLst/>
          </a:prstGeom>
        </p:spPr>
      </p:pic>
      <p:pic>
        <p:nvPicPr>
          <p:cNvPr id="12" name="Рисунок 11" descr="540142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2362200"/>
            <a:ext cx="2794000" cy="1841500"/>
          </a:xfrm>
          <a:prstGeom prst="rect">
            <a:avLst/>
          </a:prstGeom>
        </p:spPr>
      </p:pic>
      <p:pic>
        <p:nvPicPr>
          <p:cNvPr id="13" name="Рисунок 12" descr="547969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72449" y="609600"/>
            <a:ext cx="2471551" cy="1841500"/>
          </a:xfrm>
          <a:prstGeom prst="rect">
            <a:avLst/>
          </a:prstGeom>
        </p:spPr>
      </p:pic>
      <p:pic>
        <p:nvPicPr>
          <p:cNvPr id="14" name="Рисунок 13" descr="584141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533400"/>
            <a:ext cx="2438400" cy="1689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Подзаголовок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543080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981200" y="0"/>
            <a:ext cx="7162800" cy="24314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Below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ЗАКЛЮЧЕНИЕ</a:t>
            </a:r>
            <a:b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ОРГАНИЗАЦИЯ </a:t>
            </a:r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САМОУПРАВЛЕНИЯ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6000" b="1" i="1" dirty="0" smtClean="0">
                <a:solidFill>
                  <a:srgbClr val="002060"/>
                </a:solidFill>
              </a:rPr>
              <a:t/>
            </a:r>
            <a:br>
              <a:rPr lang="ru-RU" sz="6000" b="1" i="1" dirty="0" smtClean="0">
                <a:solidFill>
                  <a:srgbClr val="002060"/>
                </a:solidFill>
              </a:rPr>
            </a:br>
            <a:endParaRPr lang="ru-RU" sz="44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2400" y="18288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 РЕБЯТ УМЕНИЮ РУКОВОДИТЬ И ПОДЧИНЯТЬСЯ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10000" y="2286000"/>
            <a:ext cx="5638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СПОСОБСТВУЕТ ВОСПИТАНИЮ ЧУВСТВА</a:t>
            </a:r>
          </a:p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ОТВЕТСТВЕННОСТИ И КОЛЛЕКТИВИЗМА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981200" y="3276600"/>
            <a:ext cx="5562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 БЫТЬ ТРЕБОВАТЕЛЬНЫМИ,САМОСТОЯТЕЛЬНЫМИ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И ОБЪЕКТИВНЫМИ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43400" y="47244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РАЗВИВАЕТ  СПОСОБНОСТИ КАЖДОГО УЧЕНИКА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43200" y="5715000"/>
            <a:ext cx="5943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ДАЕТ ВОЗМОЖНОСТЬ ЧЕТКО ОРГАНИЗОВАТЬ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РАБОТУ КЛАССА И ШКОЛЫ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Подзаголовок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543080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057400" y="2514600"/>
            <a:ext cx="6576609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Желаем</a:t>
            </a:r>
          </a:p>
          <a:p>
            <a:pPr algn="ctr"/>
            <a:r>
              <a:rPr lang="ru-RU" sz="80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успехов!!!</a:t>
            </a:r>
            <a:endParaRPr lang="ru-RU" sz="8000" b="1" i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543080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0960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828800" y="0"/>
            <a:ext cx="4572000" cy="61247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br>
              <a:rPr lang="ru-RU" sz="28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br>
              <a:rPr lang="ru-RU" sz="28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br>
              <a:rPr lang="ru-RU" sz="28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br>
              <a:rPr lang="ru-RU" sz="28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br>
              <a:rPr lang="ru-RU" sz="28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br>
              <a:rPr lang="ru-RU" sz="28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br>
              <a:rPr lang="ru-RU" sz="28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br>
              <a:rPr lang="ru-RU" sz="28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br>
              <a:rPr lang="ru-RU" sz="28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br>
              <a:rPr lang="ru-RU" sz="28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br>
              <a:rPr lang="ru-RU" sz="28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br>
              <a:rPr lang="ru-RU" sz="28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br>
              <a:rPr lang="ru-RU" sz="28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endParaRPr lang="ru-RU" sz="2800" b="1" i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38400" y="228600"/>
            <a:ext cx="6705600" cy="1224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ct val="20000"/>
              </a:spcBef>
            </a:pPr>
            <a:r>
              <a:rPr lang="ru-RU" sz="1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- форма организации жизнедеятельности коллектива учащихся,</a:t>
            </a:r>
          </a:p>
          <a:p>
            <a:pPr marL="342900" indent="-342900" algn="just">
              <a:spcBef>
                <a:spcPct val="20000"/>
              </a:spcBef>
            </a:pPr>
            <a:r>
              <a:rPr lang="ru-RU" sz="1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обеспечивающая развитие их самостоятельности в принятии и</a:t>
            </a:r>
          </a:p>
          <a:p>
            <a:pPr marL="342900" indent="-342900" algn="just">
              <a:spcBef>
                <a:spcPct val="20000"/>
              </a:spcBef>
            </a:pPr>
            <a:r>
              <a:rPr lang="ru-RU" sz="1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реализации решений для достижения общественно значимых целей.</a:t>
            </a:r>
          </a:p>
          <a:p>
            <a:pPr marL="342900" indent="-342900">
              <a:spcBef>
                <a:spcPct val="20000"/>
              </a:spcBef>
            </a:pPr>
            <a:r>
              <a:rPr lang="ru-RU" sz="1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	                    Педагогический энциклопедический словарь. М., 20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4600" y="1905000"/>
            <a:ext cx="6019800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ct val="20000"/>
              </a:spcBef>
            </a:pPr>
            <a:r>
              <a:rPr lang="ru-RU" sz="1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- это привлечение детей к управлению делами своего класса, </a:t>
            </a:r>
            <a:r>
              <a:rPr lang="ru-RU" sz="1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своей </a:t>
            </a:r>
            <a:r>
              <a:rPr lang="ru-RU" sz="1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школы.</a:t>
            </a:r>
          </a:p>
          <a:p>
            <a:pPr marL="342900" indent="-342900" algn="r">
              <a:spcBef>
                <a:spcPct val="20000"/>
              </a:spcBef>
            </a:pPr>
            <a:r>
              <a:rPr lang="ru-RU" sz="1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							</a:t>
            </a:r>
            <a:r>
              <a:rPr lang="ru-RU" sz="1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      Н.К</a:t>
            </a:r>
            <a:r>
              <a:rPr lang="ru-RU" sz="1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. Крупская </a:t>
            </a:r>
            <a:endParaRPr lang="ru-RU" sz="1600" b="1" dirty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90800" y="3124200"/>
            <a:ext cx="6096000" cy="1982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ct val="20000"/>
              </a:spcBef>
            </a:pPr>
            <a:r>
              <a:rPr lang="ru-RU" sz="1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- целенаправленная, конкретная, систематическая, организованная </a:t>
            </a:r>
            <a:r>
              <a:rPr lang="ru-RU" sz="1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и прогнозируемая </a:t>
            </a:r>
            <a:r>
              <a:rPr lang="ru-RU" sz="1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по результатам деятельность учащихся, в </a:t>
            </a:r>
            <a:r>
              <a:rPr lang="ru-RU" sz="1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процессе которой </a:t>
            </a:r>
            <a:r>
              <a:rPr lang="ru-RU" sz="1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реализуются функции управления, направленные на решение задач,</a:t>
            </a:r>
          </a:p>
          <a:p>
            <a:pPr marL="342900" indent="-342900" algn="just">
              <a:spcBef>
                <a:spcPct val="20000"/>
              </a:spcBef>
            </a:pPr>
            <a:r>
              <a:rPr lang="ru-RU" sz="1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стоящих перед школой.</a:t>
            </a:r>
          </a:p>
          <a:p>
            <a:pPr marL="342900" indent="-342900" algn="r">
              <a:spcBef>
                <a:spcPct val="20000"/>
              </a:spcBef>
            </a:pPr>
            <a:r>
              <a:rPr lang="ru-RU" sz="1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			                 		</a:t>
            </a:r>
            <a:r>
              <a:rPr lang="ru-RU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1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Н.И.Приходько</a:t>
            </a:r>
            <a:endParaRPr lang="ru-RU" sz="1600" b="1" dirty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24200" y="5181600"/>
            <a:ext cx="4572000" cy="115724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spcBef>
                <a:spcPct val="20000"/>
              </a:spcBef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- метод организации воспитательного коллектива. </a:t>
            </a:r>
          </a:p>
          <a:p>
            <a:pPr marL="342900" indent="-342900" algn="r">
              <a:spcBef>
                <a:spcPct val="20000"/>
              </a:spcBef>
            </a:pPr>
            <a:r>
              <a:rPr lang="ru-RU" sz="1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					</a:t>
            </a:r>
            <a:r>
              <a:rPr lang="ru-RU" dirty="0" smtClean="0">
                <a:solidFill>
                  <a:srgbClr val="003399"/>
                </a:solidFill>
              </a:rPr>
              <a:t>		</a:t>
            </a:r>
            <a:r>
              <a:rPr lang="ru-RU" sz="1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В.М. </a:t>
            </a:r>
            <a:r>
              <a:rPr lang="ru-RU" sz="1600" b="1" dirty="0" err="1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Коротов</a:t>
            </a:r>
            <a:r>
              <a:rPr lang="ru-RU" sz="1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dirty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543080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86000" y="1"/>
            <a:ext cx="6248400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Самоуправление –</a:t>
            </a:r>
            <a:endParaRPr lang="ru-RU" sz="4400" b="1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spcBef>
                <a:spcPct val="20000"/>
              </a:spcBef>
            </a:pPr>
            <a:endParaRPr lang="ru-RU" sz="3200" b="1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spcBef>
                <a:spcPct val="20000"/>
              </a:spcBef>
            </a:pPr>
            <a:r>
              <a:rPr lang="ru-RU" sz="32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правильно организованная </a:t>
            </a:r>
            <a:r>
              <a:rPr lang="ru-RU" sz="32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коллективная жизнь </a:t>
            </a:r>
            <a:r>
              <a:rPr lang="ru-RU" sz="32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и деятельность</a:t>
            </a:r>
            <a:r>
              <a:rPr lang="ru-RU" sz="32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342900" indent="-342900" algn="just">
              <a:spcBef>
                <a:spcPct val="20000"/>
              </a:spcBef>
            </a:pPr>
            <a:r>
              <a:rPr lang="ru-RU" sz="32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в которой должны находить свое воплощение запросы</a:t>
            </a:r>
          </a:p>
          <a:p>
            <a:pPr marL="342900" indent="-342900" algn="just">
              <a:spcBef>
                <a:spcPct val="20000"/>
              </a:spcBef>
            </a:pPr>
            <a:r>
              <a:rPr lang="ru-RU" sz="32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общества и удовлетворяться возрастные и индивидуальные</a:t>
            </a:r>
          </a:p>
          <a:p>
            <a:pPr marL="342900" indent="-342900" algn="just">
              <a:spcBef>
                <a:spcPct val="20000"/>
              </a:spcBef>
            </a:pPr>
            <a:r>
              <a:rPr lang="ru-RU" sz="32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потребности </a:t>
            </a:r>
            <a:r>
              <a:rPr lang="ru-RU" sz="32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учащихся.</a:t>
            </a:r>
          </a:p>
          <a:p>
            <a:pPr algn="just"/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3200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543080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590800" y="0"/>
            <a:ext cx="59436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ct val="20000"/>
              </a:spcBef>
            </a:pPr>
            <a:r>
              <a:rPr lang="ru-RU" sz="40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       Цель ученического </a:t>
            </a:r>
            <a:r>
              <a:rPr lang="ru-RU" sz="40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самоуправления</a:t>
            </a:r>
            <a:r>
              <a:rPr lang="ru-RU" sz="40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 algn="just">
              <a:spcBef>
                <a:spcPct val="20000"/>
              </a:spcBef>
            </a:pPr>
            <a:endParaRPr lang="ru-RU" sz="4000" b="1" i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spcBef>
                <a:spcPct val="20000"/>
              </a:spcBef>
            </a:pPr>
            <a:r>
              <a:rPr lang="ru-RU" sz="40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воспитать успешную, </a:t>
            </a:r>
            <a:r>
              <a:rPr lang="ru-RU" sz="40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конкурентоспособную </a:t>
            </a:r>
            <a:r>
              <a:rPr lang="ru-RU" sz="40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личность, владеющую демократической </a:t>
            </a:r>
            <a:r>
              <a:rPr lang="ru-RU" sz="40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культурой</a:t>
            </a:r>
            <a:r>
              <a:rPr lang="ru-RU" sz="40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33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543080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86000" y="1"/>
            <a:ext cx="6629400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ru-RU" sz="54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54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40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spcBef>
                <a:spcPct val="20000"/>
              </a:spcBef>
              <a:buFontTx/>
              <a:buAutoNum type="arabicPeriod"/>
            </a:pPr>
            <a:r>
              <a:rPr lang="ru-RU" sz="2400" b="1" i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        Активизировать </a:t>
            </a:r>
            <a:r>
              <a:rPr lang="ru-RU" sz="2400" b="1" i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творческий потенциал каждого учащегося.</a:t>
            </a:r>
          </a:p>
          <a:p>
            <a:pPr marL="342900" indent="-342900" algn="just">
              <a:spcBef>
                <a:spcPct val="20000"/>
              </a:spcBef>
              <a:buFontTx/>
              <a:buAutoNum type="arabicPeriod"/>
            </a:pPr>
            <a:r>
              <a:rPr lang="ru-RU" sz="2400" b="1" i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Сплотить детский </a:t>
            </a:r>
            <a:r>
              <a:rPr lang="ru-RU" sz="2400" b="1" i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коллектив, пробудить дух соревнования, </a:t>
            </a:r>
            <a:r>
              <a:rPr lang="ru-RU" sz="2400" b="1" i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   конкуренции, сопереживания , справедливости</a:t>
            </a:r>
            <a:r>
              <a:rPr lang="ru-RU" sz="2400" b="1" i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just">
              <a:spcBef>
                <a:spcPct val="20000"/>
              </a:spcBef>
              <a:buFontTx/>
              <a:buAutoNum type="arabicPeriod"/>
            </a:pPr>
            <a:r>
              <a:rPr lang="ru-RU" sz="2400" b="1" i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Развить организаторские навыки подростков и умение преодолевать и цивилизованно разрешать конфликты в обществе.</a:t>
            </a:r>
          </a:p>
          <a:p>
            <a:pPr marL="342900" indent="-342900" algn="just">
              <a:spcBef>
                <a:spcPct val="20000"/>
              </a:spcBef>
              <a:buFontTx/>
              <a:buAutoNum type="arabicPeriod"/>
            </a:pPr>
            <a:r>
              <a:rPr lang="ru-RU" sz="2400" b="1" i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Приносить пользу обществу.</a:t>
            </a:r>
          </a:p>
          <a:p>
            <a:pPr marL="342900" indent="-342900" algn="just">
              <a:spcBef>
                <a:spcPct val="20000"/>
              </a:spcBef>
              <a:buFontTx/>
              <a:buAutoNum type="arabicPeriod"/>
            </a:pPr>
            <a:r>
              <a:rPr lang="ru-RU" sz="2400" b="1" i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Содействовать профессиональному самоопределению учащихся.</a:t>
            </a:r>
            <a:endParaRPr lang="ru-RU" sz="2400" b="1" i="1" dirty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543080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3914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676400" y="1066800"/>
            <a:ext cx="74676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развитие навыков работы в группе, в команде;</a:t>
            </a:r>
          </a:p>
          <a:p>
            <a:pPr algn="ctr"/>
            <a:r>
              <a:rPr lang="ru-RU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ведет к повышению уровня </a:t>
            </a:r>
            <a:r>
              <a:rPr lang="ru-RU" b="1" dirty="0" err="1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обученности</a:t>
            </a:r>
            <a:r>
              <a:rPr lang="ru-RU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и качества обучения учащихся;</a:t>
            </a:r>
          </a:p>
          <a:p>
            <a:pPr algn="ctr"/>
            <a:r>
              <a:rPr lang="ru-RU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ведет к улучшению дисциплины, снижению пропусков без уважительных причин;</a:t>
            </a:r>
          </a:p>
          <a:p>
            <a:pPr algn="ctr"/>
            <a:r>
              <a:rPr lang="ru-RU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выбор роли в органах ученического самоуправления, которые соответствуют его склонностям и интересам;</a:t>
            </a:r>
          </a:p>
          <a:p>
            <a:pPr algn="ctr"/>
            <a:r>
              <a:rPr lang="ru-RU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защищает права ребенка;</a:t>
            </a:r>
          </a:p>
          <a:p>
            <a:pPr algn="ctr"/>
            <a:r>
              <a:rPr lang="ru-RU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учит цивилизованно разрешить конфликтные ситуации;</a:t>
            </a:r>
          </a:p>
          <a:p>
            <a:pPr algn="ctr"/>
            <a:r>
              <a:rPr lang="ru-RU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помогает самоопределиться в выборе дальнейшего пути.</a:t>
            </a:r>
          </a:p>
          <a:p>
            <a:pPr algn="ctr">
              <a:buFont typeface="Wingdings" pitchFamily="2" charset="2"/>
              <a:buNone/>
            </a:pPr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Родителям:</a:t>
            </a:r>
          </a:p>
          <a:p>
            <a:pPr algn="ctr"/>
            <a:r>
              <a:rPr lang="ru-RU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организует свободное время детей;</a:t>
            </a:r>
          </a:p>
          <a:p>
            <a:pPr algn="ctr"/>
            <a:r>
              <a:rPr lang="ru-RU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ведет к улучшению учебной результативности детей;</a:t>
            </a:r>
          </a:p>
          <a:p>
            <a:pPr algn="ctr"/>
            <a:r>
              <a:rPr lang="ru-RU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снижает конфликтность в семье;</a:t>
            </a:r>
          </a:p>
          <a:p>
            <a:pPr algn="ctr"/>
            <a:r>
              <a:rPr lang="ru-RU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дает возможность активно участвовать в школьной жизни.</a:t>
            </a:r>
          </a:p>
          <a:p>
            <a:pPr algn="ctr">
              <a:buFont typeface="Wingdings" pitchFamily="2" charset="2"/>
              <a:buNone/>
            </a:pPr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Педагогам:</a:t>
            </a:r>
          </a:p>
          <a:p>
            <a:pPr algn="ctr"/>
            <a:r>
              <a:rPr lang="ru-RU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помогает организовать детей;</a:t>
            </a:r>
          </a:p>
          <a:p>
            <a:pPr algn="ctr"/>
            <a:r>
              <a:rPr lang="ru-RU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сплотить детский коллектив;</a:t>
            </a:r>
          </a:p>
          <a:p>
            <a:pPr algn="ctr"/>
            <a:r>
              <a:rPr lang="ru-RU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повышает дисциплину в классе, ответственность учеников за свои поступки;</a:t>
            </a:r>
          </a:p>
          <a:p>
            <a:pPr algn="ctr"/>
            <a:r>
              <a:rPr lang="ru-RU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раскрывает творческие, организаторские, лидерские способности ребенка;</a:t>
            </a:r>
          </a:p>
          <a:p>
            <a:pPr algn="ctr"/>
            <a:r>
              <a:rPr lang="ru-RU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апробация инновационных технологий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67000" y="0"/>
            <a:ext cx="6477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дает ученическое самоуправление участникам педагогического про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цесса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00600" y="838200"/>
            <a:ext cx="1377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Учащимся</a:t>
            </a:r>
            <a:r>
              <a:rPr lang="ru-RU" b="1" dirty="0" smtClean="0">
                <a:solidFill>
                  <a:schemeClr val="accent2"/>
                </a:solidFill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543080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4600" y="304800"/>
            <a:ext cx="1371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04822" y="2967335"/>
            <a:ext cx="210997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04822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4600" y="152400"/>
            <a:ext cx="6400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i="1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Нормативно – правовая база</a:t>
            </a:r>
          </a:p>
          <a:p>
            <a:pPr algn="ctr">
              <a:defRPr/>
            </a:pPr>
            <a:r>
              <a:rPr lang="ru-RU" sz="3200" b="1" i="1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функционирования ученического самоуправления </a:t>
            </a:r>
            <a:r>
              <a:rPr lang="ru-RU" sz="3200" b="1" i="1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b="1" i="1" dirty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667000" y="1752600"/>
            <a:ext cx="5257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* Устав </a:t>
            </a:r>
            <a:r>
              <a:rPr lang="ru-RU" sz="2400" b="1" i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образовательного учреждения с конкретным положением о структуре и полномочиях органов самоуправления.</a:t>
            </a:r>
          </a:p>
          <a:p>
            <a:r>
              <a:rPr lang="ru-RU" sz="2400" b="1" i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* Положение </a:t>
            </a:r>
            <a:r>
              <a:rPr lang="ru-RU" sz="2400" b="1" i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об Ученическом совете. образовательного учреждения.</a:t>
            </a:r>
          </a:p>
          <a:p>
            <a:r>
              <a:rPr lang="ru-RU" sz="2400" b="1" i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* Положение </a:t>
            </a:r>
            <a:r>
              <a:rPr lang="ru-RU" sz="2400" b="1" i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о Совете Президента.</a:t>
            </a:r>
          </a:p>
          <a:p>
            <a:r>
              <a:rPr lang="ru-RU" sz="2400" b="1" i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* Положение </a:t>
            </a:r>
            <a:r>
              <a:rPr lang="ru-RU" sz="2400" b="1" i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о Министерствах.</a:t>
            </a:r>
          </a:p>
          <a:p>
            <a:r>
              <a:rPr lang="ru-RU" sz="2400" b="1" i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* Положение </a:t>
            </a:r>
            <a:r>
              <a:rPr lang="ru-RU" sz="2400" b="1" i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о Дне самоуправления.</a:t>
            </a:r>
          </a:p>
          <a:p>
            <a:r>
              <a:rPr lang="ru-RU" sz="2400" b="1" i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* Положение </a:t>
            </a:r>
            <a:r>
              <a:rPr lang="ru-RU" sz="2400" b="1" i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о Конференции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543080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95800" y="1371600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   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352800" y="0"/>
            <a:ext cx="2133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00400" y="0"/>
            <a:ext cx="427129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Лидер ОУСУ</a:t>
            </a:r>
            <a:endParaRPr lang="ru-RU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00400" y="762000"/>
            <a:ext cx="54759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extrusionH="57150" contourW="25400" prstMaterial="matte">
              <a:bevelT w="25400" h="55880" prst="divot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Фаррахов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Ленар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2bo3hM5TL1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800" y="1905000"/>
            <a:ext cx="2556217" cy="37338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819400" y="1752600"/>
            <a:ext cx="30480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ОБЕСПЕЧИВАЕТ И КОНТРОЛИРУЕТ РАБОТУ ОРГАНОВ САМОУПРАВЛЕНИЯ.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ПРИНИМАЕТ АКТИВНОЕ УЧАСТИЕ В НАИБОЛЕЕ ВАЖНЫХ ШКОЛЬНЫХ И РАЙОННЫХ МЕРОПРИЯТИЯХ.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ПРОВОДИТ ЗАСЕДАНИЯ СОВЕТА ЛИДЕРОВ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543080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09800" y="1905000"/>
            <a:ext cx="3429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ОБЕСПЕЧИВАЕТ И КОНТРОЛИРУЕТ РАБОТУ СЕКТОРОВ.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ПРЕДСТАВЛЯЕТ ПРЕДЛОЖЕНИЯ ПО УЛУЧШЕНИЮ РАБОТЫ СЕКТОРОВ.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ПРЕДСТАВЛЯЕТ ИНТЕРЕСЫ ПРЕДСЕДАТЕЛЯ В МОМЕНТ ЕГО ОТСУТСТВИ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228600"/>
            <a:ext cx="581800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Секретарь ОУСУ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71800" y="914400"/>
            <a:ext cx="506138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Михеева Елена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DSC_246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1200" y="1828800"/>
            <a:ext cx="2734891" cy="4648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578</Words>
  <PresentationFormat>Экран (4:3)</PresentationFormat>
  <Paragraphs>120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Танзилюшка</dc:creator>
  <cp:lastModifiedBy>Танзилюшка</cp:lastModifiedBy>
  <cp:revision>10</cp:revision>
  <dcterms:created xsi:type="dcterms:W3CDTF">2014-12-14T18:49:48Z</dcterms:created>
  <dcterms:modified xsi:type="dcterms:W3CDTF">2014-12-14T20:26:53Z</dcterms:modified>
</cp:coreProperties>
</file>